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90C22"/>
    <a:srgbClr val="B17A45"/>
    <a:srgbClr val="6B1B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1.89.246\gUsuarios\gubernamental\CONTROL%20INTERNO\RESULTADOS%20CONTROL%20INTERNO\2022\Resultados%20de%20CI%20para%20Gr&#225;ficas%20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0223048520435367"/>
          <c:y val="4.2183623893583239E-2"/>
          <c:w val="0.86617102009506963"/>
          <c:h val="0.80148885397808056"/>
        </c:manualLayout>
      </c:layout>
      <c:barChart>
        <c:barDir val="col"/>
        <c:grouping val="clustered"/>
        <c:ser>
          <c:idx val="0"/>
          <c:order val="0"/>
          <c:dPt>
            <c:idx val="43"/>
            <c:spPr>
              <a:solidFill>
                <a:srgbClr val="FFC000"/>
              </a:solidFill>
            </c:spPr>
          </c:dPt>
          <c:dPt>
            <c:idx val="44"/>
            <c:spPr>
              <a:solidFill>
                <a:srgbClr val="FFC000"/>
              </a:solidFill>
            </c:spPr>
          </c:dPt>
          <c:dLbls>
            <c:txPr>
              <a:bodyPr rot="-540000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</c:dLbls>
          <c:cat>
            <c:strRef>
              <c:f>'RESULTADO GENERAL'!$B$6:$B$50</c:f>
              <c:strCache>
                <c:ptCount val="45"/>
                <c:pt idx="0">
                  <c:v>CMC</c:v>
                </c:pt>
                <c:pt idx="1">
                  <c:v>FIARUM</c:v>
                </c:pt>
                <c:pt idx="2">
                  <c:v>SH</c:v>
                </c:pt>
                <c:pt idx="3">
                  <c:v>ICAT</c:v>
                </c:pt>
                <c:pt idx="4">
                  <c:v>CAME</c:v>
                </c:pt>
                <c:pt idx="5">
                  <c:v>IMOSBC</c:v>
                </c:pt>
                <c:pt idx="6">
                  <c:v>JUVENTUDES</c:v>
                </c:pt>
                <c:pt idx="7">
                  <c:v>INVEC</c:v>
                </c:pt>
                <c:pt idx="8">
                  <c:v>JUEBC</c:v>
                </c:pt>
                <c:pt idx="9">
                  <c:v>CESISPE</c:v>
                </c:pt>
                <c:pt idx="10">
                  <c:v>CONALEP</c:v>
                </c:pt>
                <c:pt idx="11">
                  <c:v>INMUJER</c:v>
                </c:pt>
                <c:pt idx="12">
                  <c:v>UTT</c:v>
                </c:pt>
                <c:pt idx="13">
                  <c:v>SGG</c:v>
                </c:pt>
                <c:pt idx="14">
                  <c:v>INIFE</c:v>
                </c:pt>
                <c:pt idx="15">
                  <c:v>INDABE</c:v>
                </c:pt>
                <c:pt idx="16">
                  <c:v>CESPM</c:v>
                </c:pt>
                <c:pt idx="17">
                  <c:v>COBACH</c:v>
                </c:pt>
                <c:pt idx="18">
                  <c:v>SEI</c:v>
                </c:pt>
                <c:pt idx="19">
                  <c:v>SCSA</c:v>
                </c:pt>
                <c:pt idx="20">
                  <c:v>IPEBC</c:v>
                </c:pt>
                <c:pt idx="21">
                  <c:v>SB</c:v>
                </c:pt>
                <c:pt idx="22">
                  <c:v>CEEBC</c:v>
                </c:pt>
                <c:pt idx="23">
                  <c:v>CECYTE</c:v>
                </c:pt>
                <c:pt idx="24">
                  <c:v>CESPTE</c:v>
                </c:pt>
                <c:pt idx="25">
                  <c:v>FOGABAC</c:v>
                </c:pt>
                <c:pt idx="26">
                  <c:v>UPBC</c:v>
                </c:pt>
                <c:pt idx="27">
                  <c:v>ICBC</c:v>
                </c:pt>
                <c:pt idx="28">
                  <c:v>SHFP</c:v>
                </c:pt>
                <c:pt idx="29">
                  <c:v>ISSSTECALI</c:v>
                </c:pt>
                <c:pt idx="30">
                  <c:v>INDE</c:v>
                </c:pt>
                <c:pt idx="31">
                  <c:v>ISESALUD</c:v>
                </c:pt>
                <c:pt idx="32">
                  <c:v>ISEP</c:v>
                </c:pt>
                <c:pt idx="33">
                  <c:v>CEA</c:v>
                </c:pt>
                <c:pt idx="34">
                  <c:v>UNEME</c:v>
                </c:pt>
                <c:pt idx="35">
                  <c:v>STPS</c:v>
                </c:pt>
                <c:pt idx="36">
                  <c:v>CESPT</c:v>
                </c:pt>
                <c:pt idx="37">
                  <c:v>ICABC</c:v>
                </c:pt>
                <c:pt idx="38">
                  <c:v>ADMICARGA</c:v>
                </c:pt>
                <c:pt idx="39">
                  <c:v>SIDURT</c:v>
                </c:pt>
                <c:pt idx="40">
                  <c:v>INDIVI</c:v>
                </c:pt>
                <c:pt idx="41">
                  <c:v>CEJUM</c:v>
                </c:pt>
                <c:pt idx="42">
                  <c:v>DIF</c:v>
                </c:pt>
                <c:pt idx="43">
                  <c:v>COPLADE</c:v>
                </c:pt>
                <c:pt idx="44">
                  <c:v>CESPE</c:v>
                </c:pt>
              </c:strCache>
            </c:strRef>
          </c:cat>
          <c:val>
            <c:numRef>
              <c:f>'RESULTADO GENERAL'!$C$6:$C$50</c:f>
              <c:numCache>
                <c:formatCode>0.00</c:formatCode>
                <c:ptCount val="45"/>
                <c:pt idx="0">
                  <c:v>95.88</c:v>
                </c:pt>
                <c:pt idx="1">
                  <c:v>91.58</c:v>
                </c:pt>
                <c:pt idx="2">
                  <c:v>85.9</c:v>
                </c:pt>
                <c:pt idx="3">
                  <c:v>85.84</c:v>
                </c:pt>
                <c:pt idx="4">
                  <c:v>85.38</c:v>
                </c:pt>
                <c:pt idx="5">
                  <c:v>84.58</c:v>
                </c:pt>
                <c:pt idx="6">
                  <c:v>82.710000000000008</c:v>
                </c:pt>
                <c:pt idx="7">
                  <c:v>81.940000000000012</c:v>
                </c:pt>
                <c:pt idx="8">
                  <c:v>81.05</c:v>
                </c:pt>
                <c:pt idx="9">
                  <c:v>79.47</c:v>
                </c:pt>
                <c:pt idx="10">
                  <c:v>79.22</c:v>
                </c:pt>
                <c:pt idx="11">
                  <c:v>79.02</c:v>
                </c:pt>
                <c:pt idx="12">
                  <c:v>78.86999999999999</c:v>
                </c:pt>
                <c:pt idx="13">
                  <c:v>77.34</c:v>
                </c:pt>
                <c:pt idx="14">
                  <c:v>77.319999999999993</c:v>
                </c:pt>
                <c:pt idx="15">
                  <c:v>76.989999999999995</c:v>
                </c:pt>
                <c:pt idx="16">
                  <c:v>76.930000000000007</c:v>
                </c:pt>
                <c:pt idx="17">
                  <c:v>76.069999999999993</c:v>
                </c:pt>
                <c:pt idx="18">
                  <c:v>76.02</c:v>
                </c:pt>
                <c:pt idx="19">
                  <c:v>75.92</c:v>
                </c:pt>
                <c:pt idx="20">
                  <c:v>75.349999999999994</c:v>
                </c:pt>
                <c:pt idx="21">
                  <c:v>74.77</c:v>
                </c:pt>
                <c:pt idx="22">
                  <c:v>73.89</c:v>
                </c:pt>
                <c:pt idx="23">
                  <c:v>73.66</c:v>
                </c:pt>
                <c:pt idx="24">
                  <c:v>73.63</c:v>
                </c:pt>
                <c:pt idx="25">
                  <c:v>73.05</c:v>
                </c:pt>
                <c:pt idx="26">
                  <c:v>72.040000000000006</c:v>
                </c:pt>
                <c:pt idx="27">
                  <c:v>71.92</c:v>
                </c:pt>
                <c:pt idx="28">
                  <c:v>71.53</c:v>
                </c:pt>
                <c:pt idx="29">
                  <c:v>71.48</c:v>
                </c:pt>
                <c:pt idx="30">
                  <c:v>71.03</c:v>
                </c:pt>
                <c:pt idx="31">
                  <c:v>70.92</c:v>
                </c:pt>
                <c:pt idx="32">
                  <c:v>69.64</c:v>
                </c:pt>
                <c:pt idx="33">
                  <c:v>69.27</c:v>
                </c:pt>
                <c:pt idx="34">
                  <c:v>68.86999999999999</c:v>
                </c:pt>
                <c:pt idx="35">
                  <c:v>68.410000000000011</c:v>
                </c:pt>
                <c:pt idx="36">
                  <c:v>67.05</c:v>
                </c:pt>
                <c:pt idx="37">
                  <c:v>66.959999999999994</c:v>
                </c:pt>
                <c:pt idx="38">
                  <c:v>65.709999999999994</c:v>
                </c:pt>
                <c:pt idx="39">
                  <c:v>65.59</c:v>
                </c:pt>
                <c:pt idx="40">
                  <c:v>63.5</c:v>
                </c:pt>
                <c:pt idx="41">
                  <c:v>63.2</c:v>
                </c:pt>
                <c:pt idx="42">
                  <c:v>62.83</c:v>
                </c:pt>
                <c:pt idx="43">
                  <c:v>59.83</c:v>
                </c:pt>
                <c:pt idx="44">
                  <c:v>52.620000000000005</c:v>
                </c:pt>
              </c:numCache>
            </c:numRef>
          </c:val>
        </c:ser>
        <c:axId val="113655168"/>
        <c:axId val="114308224"/>
      </c:barChart>
      <c:catAx>
        <c:axId val="113655168"/>
        <c:scaling>
          <c:orientation val="minMax"/>
        </c:scaling>
        <c:axPos val="b"/>
        <c:numFmt formatCode="General" sourceLinked="1"/>
        <c:tickLblPos val="nextTo"/>
        <c:txPr>
          <a:bodyPr rot="-270000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114308224"/>
        <c:crosses val="autoZero"/>
        <c:auto val="1"/>
        <c:lblAlgn val="ctr"/>
        <c:lblOffset val="100"/>
      </c:catAx>
      <c:valAx>
        <c:axId val="114308224"/>
        <c:scaling>
          <c:orientation val="minMax"/>
        </c:scaling>
        <c:axPos val="l"/>
        <c:numFmt formatCode="0.00" sourceLinked="1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113655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9457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477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11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0A3F208-85FE-42AB-BE6B-61217CDAD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852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E3B0E76-5C73-4B76-A6D0-9872BFF0D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243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ED735FC-C870-44CF-AFC5-02DB0ADF7D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836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B515EBD-ACB9-4EA3-8A45-2EB9F09E26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508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757FDA1-3627-489F-8F06-DD388F539A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2057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C531F00-E308-40CB-AD98-E81AB491D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723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78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849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0318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53601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64262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0676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4844031-E615-41CB-AC95-8DC42BC7F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7467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B6A8C8E-567E-4845-9806-F6DDCB0B40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646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27332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="" xmlns:a16="http://schemas.microsoft.com/office/drawing/2014/main" id="{C1146A02-DF0A-4ADD-8C74-C56BDBB53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latin typeface="Montserrat Black" panose="00000A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s-MX" dirty="0"/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6F061B9-9D99-4CB6-935E-AE275451D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B545A938-1EA8-4913-AD31-C8DAFB41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EED2C8-6878-48E4-BE56-4B3FDE59B115}" type="datetimeFigureOut">
              <a:rPr lang="es-MX" smtClean="0"/>
              <a:pPr/>
              <a:t>08/11/2022</a:t>
            </a:fld>
            <a:endParaRPr 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C0E04B1B-D33A-4DA6-A1EF-DB25C4D1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BB7FDAE-AA1E-4EC3-8A01-465AA844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1C4BF-315B-4CC9-BDB3-CBCD41F418F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09FCF48-C59C-407D-88C4-CB260830E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9618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CB9F18C-D143-47F9-8395-79D2925374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26056D-47DE-4A11-AB25-A06F8B6A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5552"/>
            <a:ext cx="10515600" cy="11025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  <a:latin typeface="Montserrat Black" panose="00000A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50263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B5AD419E-6FBC-45FE-8F87-9E7644FA491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3749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8034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20A4AE-58F4-4DFF-9191-04299B0F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73857"/>
            <a:ext cx="12192000" cy="1966904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  <a:latin typeface="Montserrat"/>
              </a:rPr>
              <a:t>RESULTADOS</a:t>
            </a:r>
            <a:br>
              <a:rPr lang="es-MX" dirty="0" smtClean="0">
                <a:solidFill>
                  <a:schemeClr val="tx1"/>
                </a:solidFill>
                <a:latin typeface="Montserrat"/>
              </a:rPr>
            </a:br>
            <a:r>
              <a:rPr lang="es-MX" dirty="0" smtClean="0">
                <a:solidFill>
                  <a:schemeClr val="tx1"/>
                </a:solidFill>
                <a:latin typeface="Montserrat"/>
              </a:rPr>
              <a:t>EVALUACIÓN DE CONTROL INTERNO</a:t>
            </a:r>
            <a:br>
              <a:rPr lang="es-MX" dirty="0" smtClean="0">
                <a:solidFill>
                  <a:schemeClr val="tx1"/>
                </a:solidFill>
                <a:latin typeface="Montserrat"/>
              </a:rPr>
            </a:br>
            <a:r>
              <a:rPr lang="es-MX" dirty="0" smtClean="0">
                <a:solidFill>
                  <a:schemeClr val="tx1"/>
                </a:solidFill>
                <a:latin typeface="Montserrat"/>
              </a:rPr>
              <a:t>2022</a:t>
            </a:r>
            <a:endParaRPr lang="es-MX" dirty="0">
              <a:solidFill>
                <a:schemeClr val="tx1"/>
              </a:solidFill>
              <a:latin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13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2"/>
          <p:cNvGraphicFramePr>
            <a:graphicFrameLocks/>
          </p:cNvGraphicFramePr>
          <p:nvPr/>
        </p:nvGraphicFramePr>
        <p:xfrm>
          <a:off x="353683" y="785579"/>
          <a:ext cx="11602528" cy="490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18115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Montserrat"/>
              </a:rPr>
              <a:t>Resultados de la Evaluación de Control Interno 2022</a:t>
            </a:r>
            <a:endParaRPr lang="es-ES" sz="24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177841" y="1078302"/>
            <a:ext cx="3450566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Montserrat"/>
              </a:rPr>
              <a:t>Promedio General</a:t>
            </a:r>
            <a:r>
              <a:rPr lang="es-ES" sz="2000" b="1" smtClean="0">
                <a:solidFill>
                  <a:schemeClr val="bg1"/>
                </a:solidFill>
                <a:latin typeface="Montserrat"/>
              </a:rPr>
              <a:t>: </a:t>
            </a:r>
            <a:r>
              <a:rPr lang="es-ES" sz="2000" b="1" smtClean="0">
                <a:solidFill>
                  <a:schemeClr val="bg1"/>
                </a:solidFill>
                <a:latin typeface="Montserrat"/>
              </a:rPr>
              <a:t>74.33% </a:t>
            </a:r>
            <a:endParaRPr lang="es-ES" sz="2000" b="1" dirty="0">
              <a:solidFill>
                <a:schemeClr val="bg1"/>
              </a:solidFill>
              <a:latin typeface="Montserrat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1604513" y="2898475"/>
            <a:ext cx="9946257" cy="51759"/>
          </a:xfrm>
          <a:prstGeom prst="line">
            <a:avLst/>
          </a:prstGeom>
          <a:ln w="31750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9570083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1200</TotalTime>
  <Words>14</Words>
  <Application>Microsoft Office PowerPoint</Application>
  <PresentationFormat>Personalizado</PresentationFormat>
  <Paragraphs>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Slice</vt:lpstr>
      <vt:lpstr>Diapositiva 1</vt:lpstr>
      <vt:lpstr>RESULTADOS EVALUACIÓN DE CONTROL INTERNO 2022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Villanueva</dc:creator>
  <cp:lastModifiedBy>ggutierrez</cp:lastModifiedBy>
  <cp:revision>39</cp:revision>
  <dcterms:created xsi:type="dcterms:W3CDTF">2021-12-14T20:16:22Z</dcterms:created>
  <dcterms:modified xsi:type="dcterms:W3CDTF">2022-11-08T10:40:36Z</dcterms:modified>
</cp:coreProperties>
</file>